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82" r:id="rId3"/>
    <p:sldId id="257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4" r:id="rId12"/>
    <p:sldId id="275" r:id="rId13"/>
    <p:sldId id="284" r:id="rId14"/>
    <p:sldId id="276" r:id="rId15"/>
    <p:sldId id="278" r:id="rId16"/>
    <p:sldId id="27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Roboto Thin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48EE99-8AA4-49BD-83D5-621353B12B26}">
  <a:tblStyle styleId="{C348EE99-8AA4-49BD-83D5-621353B12B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62F206A-AF3F-4E65-868C-76C56C6BB1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9BED34-252F-44B4-8C33-5324B2C50B2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612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PE"/>
              <a:t>Ana Alfaro: Palabras de bienvenida</a:t>
            </a:r>
            <a:endParaRPr/>
          </a:p>
        </p:txBody>
      </p:sp>
      <p:sp>
        <p:nvSpPr>
          <p:cNvPr id="156" name="Google Shape;1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30d296833_1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30d296833_1_7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730d296833_1_7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47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3554ff53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3554ff53a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73554ff53a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56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30d296833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30d296833_1_7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730d296833_1_7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08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8" name="Google Shape;9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874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30d296833_1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30d296833_1_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730d296833_1_7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50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2fd0c62b1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2fd0c62b1_1_1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72fd0c62b1_1_1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353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3554ff53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3554ff53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Se tiene prevista la </a:t>
            </a:r>
            <a:r>
              <a:rPr lang="es-PE" b="1"/>
              <a:t>FORMACIÓN DE DOCENTES PARA LA DIGITALIZACION Y VIRTUALIZACIÓN DE CONTENIDOS.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Esto se comunicará oportunamente por el área correspondiente: </a:t>
            </a:r>
            <a:r>
              <a:rPr lang="es-PE" b="1"/>
              <a:t>FORTALECIMIENTO DE CAPACIDADES.</a:t>
            </a:r>
            <a:endParaRPr b="1"/>
          </a:p>
        </p:txBody>
      </p:sp>
      <p:sp>
        <p:nvSpPr>
          <p:cNvPr id="458" name="Google Shape;458;g73554ff53a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48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fd0c62b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fd0c62b1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2fd0c62b1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s-PE"/>
              <a:pPr>
                <a:buSzPts val="12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5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18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fd0c62b1_1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fd0c62b1_1_7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72fd0c62b1_1_7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82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29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2fd0c62b1_1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2fd0c62b1_1_1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72fd0c62b1_1_1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60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30d296833_1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30d296833_1_7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/>
              <a:t>Atención: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 norma precisa que la información se remite a la DRE no precisa UGEL para el caso de CETPROS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Se indica informar 30 días hábiles luego de culminado el estado </a:t>
            </a:r>
            <a:r>
              <a:rPr lang="es-PE" b="1"/>
              <a:t>de emergencia sanitaria ...no debe ser luego de culminado el proceso??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91" name="Google Shape;291;g730d296833_1_7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56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2fd0c62b1_1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2fd0c62b1_1_1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72fd0c62b1_1_14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41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30d296833_1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30d296833_1_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730d296833_1_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46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 rot="5400000">
            <a:off x="3832951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 rot="5400000">
            <a:off x="7772400" y="1295400"/>
            <a:ext cx="487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184350" y="-1346250"/>
            <a:ext cx="48768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888888"/>
              </a:buClr>
              <a:buSzPts val="38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888888"/>
              </a:buClr>
              <a:buSzPts val="33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888888"/>
              </a:buClr>
              <a:buSzPts val="288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888888"/>
              </a:buClr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09600" y="1333500"/>
            <a:ext cx="53847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marL="2286000" lvl="4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marL="2743200" lvl="5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marL="3200400" lvl="6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marL="3657600" lvl="7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marL="4114800" lvl="8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6197600" y="1333500"/>
            <a:ext cx="53847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  <a:defRPr sz="288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–"/>
              <a:defRPr sz="2160"/>
            </a:lvl4pPr>
            <a:lvl5pPr marL="2286000" lvl="4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»"/>
              <a:defRPr sz="2160"/>
            </a:lvl5pPr>
            <a:lvl6pPr marL="2743200" lvl="5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6pPr>
            <a:lvl7pPr marL="3200400" lvl="6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7pPr>
            <a:lvl8pPr marL="3657600" lvl="7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8pPr>
            <a:lvl9pPr marL="4114800" lvl="8" indent="-365759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 b="1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3pPr>
            <a:lvl4pPr marL="182880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4pPr>
            <a:lvl5pPr marL="228600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marL="1828800" lvl="3" indent="-350519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marL="2286000" lvl="4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marL="2743200" lvl="5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marL="3200400" lvl="6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marL="3657600" lvl="7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marL="4114800" lvl="8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 b="1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3pPr>
            <a:lvl4pPr marL="182880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4pPr>
            <a:lvl5pPr marL="228600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5pPr>
            <a:lvl6pPr marL="2743200" lvl="5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6pPr>
            <a:lvl7pPr marL="3200400" lvl="6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7pPr>
            <a:lvl8pPr marL="3657600" lvl="7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8pPr>
            <a:lvl9pPr marL="4114800" lvl="8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160"/>
            </a:lvl3pPr>
            <a:lvl4pPr marL="1828800" lvl="3" indent="-350519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 sz="1920"/>
            </a:lvl4pPr>
            <a:lvl5pPr marL="2286000" lvl="4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»"/>
              <a:defRPr sz="1920"/>
            </a:lvl5pPr>
            <a:lvl6pPr marL="2743200" lvl="5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6pPr>
            <a:lvl7pPr marL="3200400" lvl="6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7pPr>
            <a:lvl8pPr marL="3657600" lvl="7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8pPr>
            <a:lvl9pPr marL="4114800" lvl="8" indent="-35052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marL="914400" lvl="1" indent="-44196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Char char="–"/>
              <a:defRPr sz="3359"/>
            </a:lvl2pPr>
            <a:lvl3pPr marL="1371600" lvl="2" indent="-41148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marL="2286000" lvl="4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marL="2743200" lvl="5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marL="3200400" lvl="6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marL="3657600" lvl="7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marL="4114800" lvl="8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4pPr>
            <a:lvl5pPr marL="2286000" lvl="4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5pPr>
            <a:lvl6pPr marL="2743200" lvl="5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6pPr>
            <a:lvl7pPr marL="3200400" lvl="6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7pPr>
            <a:lvl8pPr marL="3657600" lvl="7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8pPr>
            <a:lvl9pPr marL="4114800" lvl="8" indent="-22860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08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–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026" y="27385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778643" y="620688"/>
            <a:ext cx="9961500" cy="30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9"/>
              <a:buFont typeface="Arial"/>
              <a:buNone/>
            </a:pPr>
            <a:r>
              <a:rPr lang="es-PE" sz="3400" b="1" dirty="0">
                <a:latin typeface="Calibri"/>
                <a:ea typeface="Calibri"/>
                <a:cs typeface="Calibri"/>
                <a:sym typeface="Calibri"/>
              </a:rPr>
              <a:t>Norma Técnica</a:t>
            </a:r>
            <a:endParaRPr sz="34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9"/>
              <a:buFont typeface="Arial"/>
              <a:buNone/>
            </a:pPr>
            <a:r>
              <a:rPr lang="es-PE" sz="3400" b="1" dirty="0">
                <a:latin typeface="Calibri"/>
                <a:ea typeface="Calibri"/>
                <a:cs typeface="Calibri"/>
                <a:sym typeface="Calibri"/>
              </a:rPr>
              <a:t>Orientaciones para el desarrollo del servicio educativo en los centros de educación técnico-productiva e institutos y escuela de Educación superior,</a:t>
            </a:r>
            <a:r>
              <a:rPr lang="es-PE" sz="3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el marco de la emergencia por </a:t>
            </a:r>
            <a:r>
              <a:rPr lang="es-PE" sz="3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COVID-19</a:t>
            </a:r>
          </a:p>
          <a:p>
            <a:pPr lvl="0" algn="ctr">
              <a:lnSpc>
                <a:spcPct val="115000"/>
              </a:lnSpc>
              <a:buSzPts val="3359"/>
            </a:pPr>
            <a:endParaRPr lang="es-PE" sz="4800" b="1" dirty="0" smtClean="0">
              <a:latin typeface="Calibri"/>
              <a:sym typeface="Calibri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5133404" y="5878252"/>
            <a:ext cx="1974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lang="es-PE" sz="162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PE" sz="162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bril de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0;p25"/>
          <p:cNvSpPr txBox="1">
            <a:spLocks noGrp="1"/>
          </p:cNvSpPr>
          <p:nvPr>
            <p:ph type="title"/>
          </p:nvPr>
        </p:nvSpPr>
        <p:spPr>
          <a:xfrm>
            <a:off x="1964824" y="4005064"/>
            <a:ext cx="8034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3600" b="1" dirty="0">
                <a:solidFill>
                  <a:srgbClr val="000000"/>
                </a:solidFill>
              </a:rPr>
              <a:t>RVM. 087-2020-MINEDU</a:t>
            </a:r>
            <a:endParaRPr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/>
          <p:nvPr/>
        </p:nvSpPr>
        <p:spPr>
          <a:xfrm>
            <a:off x="840775" y="708300"/>
            <a:ext cx="10402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AutoNum type="arabicPeriod" startAt="2"/>
            </a:pPr>
            <a:r>
              <a:rPr lang="es-P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Recuperación de horas lectivas</a:t>
            </a:r>
            <a:r>
              <a:rPr lang="es-P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 Plan </a:t>
            </a:r>
            <a:r>
              <a:rPr lang="es-P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PE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Recuperación de horas lectivas</a:t>
            </a:r>
            <a:endParaRPr sz="2800" dirty="0"/>
          </a:p>
        </p:txBody>
      </p:sp>
      <p:sp>
        <p:nvSpPr>
          <p:cNvPr id="366" name="Google Shape;366;p37"/>
          <p:cNvSpPr txBox="1"/>
          <p:nvPr/>
        </p:nvSpPr>
        <p:spPr>
          <a:xfrm>
            <a:off x="1199456" y="2132856"/>
            <a:ext cx="4680520" cy="3960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476250" lvl="0" indent="-400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rPr lang="es-PE" sz="1800" b="1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DATOS </a:t>
            </a:r>
            <a:r>
              <a:rPr lang="es-PE" sz="18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INFORMATIVOS </a:t>
            </a:r>
            <a:endParaRPr lang="es-PE" sz="1800" b="1" dirty="0" smtClean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s-ES" sz="1800" dirty="0">
                <a:latin typeface="Calibri"/>
                <a:ea typeface="Calibri"/>
                <a:cs typeface="Calibri"/>
              </a:rPr>
              <a:t>Nombre del CETPRO		</a:t>
            </a:r>
            <a:endParaRPr lang="es-ES" sz="1800" dirty="0" smtClean="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s-ES" sz="1800" dirty="0" smtClean="0">
                <a:latin typeface="Calibri"/>
                <a:ea typeface="Calibri"/>
                <a:cs typeface="Calibri"/>
              </a:rPr>
              <a:t>Nombre </a:t>
            </a:r>
            <a:r>
              <a:rPr lang="es-ES" sz="1800" dirty="0">
                <a:latin typeface="Calibri"/>
                <a:ea typeface="Calibri"/>
                <a:cs typeface="Calibri"/>
              </a:rPr>
              <a:t>del 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director</a:t>
            </a:r>
            <a:r>
              <a:rPr lang="es-ES" sz="1800" dirty="0">
                <a:latin typeface="Calibri"/>
                <a:ea typeface="Calibri"/>
                <a:cs typeface="Calibri"/>
              </a:rPr>
              <a:t>		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 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s-ES" sz="1800" dirty="0" smtClean="0">
                <a:latin typeface="Calibri"/>
                <a:ea typeface="Calibri"/>
                <a:cs typeface="Calibri"/>
              </a:rPr>
              <a:t>Dirección</a:t>
            </a:r>
            <a:r>
              <a:rPr lang="es-ES" sz="1800" dirty="0">
                <a:latin typeface="Calibri"/>
                <a:ea typeface="Calibri"/>
                <a:cs typeface="Calibri"/>
              </a:rPr>
              <a:t>			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s-ES" sz="1800" dirty="0" smtClean="0">
                <a:latin typeface="Calibri"/>
                <a:ea typeface="Calibri"/>
                <a:cs typeface="Calibri"/>
              </a:rPr>
              <a:t>UGEL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es-ES" sz="1800" dirty="0" smtClean="0">
                <a:latin typeface="Calibri"/>
                <a:ea typeface="Calibri"/>
                <a:cs typeface="Calibri"/>
              </a:rPr>
              <a:t>Especialidad/Opción </a:t>
            </a:r>
            <a:r>
              <a:rPr lang="es-ES" sz="1800" dirty="0">
                <a:latin typeface="Calibri"/>
                <a:ea typeface="Calibri"/>
                <a:cs typeface="Calibri"/>
              </a:rPr>
              <a:t>o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cupacional</a:t>
            </a:r>
          </a:p>
          <a:p>
            <a:pPr marL="457200" lvl="1">
              <a:lnSpc>
                <a:spcPct val="107000"/>
              </a:lnSpc>
            </a:pPr>
            <a:endParaRPr lang="es-PE" sz="1800" b="1" dirty="0" smtClean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76250" lvl="0" indent="-400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AutoNum type="romanUcPeriod" startAt="2"/>
            </a:pPr>
            <a:r>
              <a:rPr lang="es-PE" sz="1800" b="1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FINALIDAD</a:t>
            </a:r>
          </a:p>
          <a:p>
            <a:pPr marL="7620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8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7620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PE" sz="1800" b="1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III. OBJETIVOS</a:t>
            </a:r>
          </a:p>
          <a:p>
            <a:pPr marL="7620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PE" sz="1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PE" sz="18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3.1  General </a:t>
            </a:r>
          </a:p>
          <a:p>
            <a:pPr marL="76200" lvl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PE" sz="18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3.2  Específicos</a:t>
            </a:r>
          </a:p>
          <a:p>
            <a:pPr marL="457200" lvl="0" indent="-3810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romanUcPeriod"/>
            </a:pPr>
            <a:endParaRPr sz="18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66;p37"/>
          <p:cNvSpPr txBox="1"/>
          <p:nvPr/>
        </p:nvSpPr>
        <p:spPr>
          <a:xfrm>
            <a:off x="6358524" y="2132856"/>
            <a:ext cx="4680520" cy="3960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3" lvl="0" indent="-366713">
              <a:lnSpc>
                <a:spcPct val="107916"/>
              </a:lnSpc>
              <a:buSzPts val="2400"/>
            </a:pPr>
            <a:r>
              <a:rPr lang="es-PE" sz="18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IV. DESCRIPCIÓN DEL PLAN DE RECUPERACIÓN DE HORAS LECTIVAS</a:t>
            </a:r>
          </a:p>
          <a:p>
            <a:pPr marL="76200" lvl="0">
              <a:lnSpc>
                <a:spcPct val="107916"/>
              </a:lnSpc>
              <a:buSzPts val="2400"/>
            </a:pPr>
            <a:r>
              <a:rPr lang="es-PE" sz="18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</a:t>
            </a:r>
            <a:r>
              <a:rPr lang="es-PE" sz="1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Objetivos </a:t>
            </a:r>
            <a:r>
              <a:rPr lang="es-PE" sz="18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específicos</a:t>
            </a:r>
            <a:endParaRPr lang="es-PE" sz="180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76200" lvl="0">
              <a:lnSpc>
                <a:spcPct val="107916"/>
              </a:lnSpc>
              <a:buSzPts val="2400"/>
            </a:pPr>
            <a:r>
              <a:rPr lang="es-PE" sz="1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Actividades</a:t>
            </a:r>
          </a:p>
          <a:p>
            <a:pPr marL="76200" lvl="0">
              <a:lnSpc>
                <a:spcPct val="107916"/>
              </a:lnSpc>
              <a:buSzPts val="2400"/>
            </a:pPr>
            <a:r>
              <a:rPr lang="es-PE" sz="18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Evidencias</a:t>
            </a:r>
          </a:p>
          <a:p>
            <a:pPr marL="442913" lvl="0" indent="-366713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s-PE" sz="1800" b="1" dirty="0" smtClean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42913" lvl="0" indent="-366713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s-PE" sz="1800" b="1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V. CRONOGRAMA DE RECUPERACIÓN DE HORAS LECTIVAS DEL MÓDULO</a:t>
            </a:r>
          </a:p>
          <a:p>
            <a:pPr marL="76200" lvl="0">
              <a:lnSpc>
                <a:spcPct val="107916"/>
              </a:lnSpc>
              <a:buSzPts val="2400"/>
            </a:pPr>
            <a:r>
              <a:rPr lang="es-PE" sz="18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Programación curricular del módulo</a:t>
            </a:r>
            <a:endParaRPr lang="es-PE" sz="1800" dirty="0" smtClean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76200" lvl="0">
              <a:lnSpc>
                <a:spcPct val="107916"/>
              </a:lnSpc>
              <a:buSzPts val="2400"/>
            </a:pPr>
            <a:r>
              <a:rPr lang="es-PE" sz="1800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 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Nombre de </a:t>
            </a:r>
            <a:r>
              <a:rPr lang="es-ES" sz="1800" dirty="0">
                <a:latin typeface="Calibri"/>
                <a:ea typeface="Calibri"/>
                <a:cs typeface="Calibri"/>
              </a:rPr>
              <a:t>las </a:t>
            </a:r>
            <a:r>
              <a:rPr lang="es-ES" sz="1800" dirty="0" smtClean="0">
                <a:latin typeface="Calibri"/>
                <a:ea typeface="Calibri"/>
                <a:cs typeface="Calibri"/>
              </a:rPr>
              <a:t>unidades didácticas</a:t>
            </a:r>
          </a:p>
          <a:p>
            <a:pPr marL="76200" lvl="0">
              <a:lnSpc>
                <a:spcPct val="107916"/>
              </a:lnSpc>
              <a:buSzPts val="2400"/>
            </a:pPr>
            <a:r>
              <a:rPr lang="es-ES" sz="1800" dirty="0" smtClean="0">
                <a:latin typeface="Calibri"/>
                <a:ea typeface="Times New Roman"/>
                <a:cs typeface="Calibri"/>
              </a:rPr>
              <a:t>       Planificación del período académico</a:t>
            </a:r>
            <a:endParaRPr lang="es-PE" sz="4000" dirty="0" smtClean="0">
              <a:latin typeface="Times New Roman"/>
              <a:ea typeface="Times New Roman"/>
            </a:endParaRPr>
          </a:p>
          <a:p>
            <a:pPr marL="76200" lvl="0">
              <a:lnSpc>
                <a:spcPct val="107916"/>
              </a:lnSpc>
              <a:buSzPts val="2400"/>
            </a:pPr>
            <a:r>
              <a:rPr lang="es-ES" sz="1800" dirty="0" smtClean="0">
                <a:latin typeface="Calibri"/>
                <a:ea typeface="Calibri"/>
                <a:cs typeface="Calibri"/>
              </a:rPr>
              <a:t>       Implementación del servicio educativo</a:t>
            </a:r>
          </a:p>
          <a:p>
            <a:pPr marL="76200" lvl="0">
              <a:lnSpc>
                <a:spcPct val="107916"/>
              </a:lnSpc>
              <a:buSzPts val="2400"/>
            </a:pPr>
            <a:endParaRPr lang="es-ES" sz="1800" b="1" dirty="0" smtClean="0">
              <a:latin typeface="Calibri"/>
              <a:ea typeface="Calibri"/>
              <a:cs typeface="Calibri"/>
            </a:endParaRPr>
          </a:p>
          <a:p>
            <a:pPr marL="76200" lvl="0">
              <a:lnSpc>
                <a:spcPct val="107916"/>
              </a:lnSpc>
              <a:buSzPts val="2400"/>
            </a:pPr>
            <a:r>
              <a:rPr lang="es-ES" sz="1800" b="1" dirty="0">
                <a:latin typeface="Calibri"/>
                <a:ea typeface="Calibri"/>
                <a:cs typeface="Calibri"/>
              </a:rPr>
              <a:t>	</a:t>
            </a:r>
            <a:endParaRPr lang="es-ES" sz="1800" b="1" dirty="0" smtClean="0">
              <a:latin typeface="Calibri"/>
              <a:ea typeface="Calibri"/>
              <a:cs typeface="Calibri"/>
            </a:endParaRPr>
          </a:p>
          <a:p>
            <a:pPr marL="76200" lvl="0">
              <a:lnSpc>
                <a:spcPct val="107916"/>
              </a:lnSpc>
              <a:buSzPts val="2400"/>
            </a:pPr>
            <a:endParaRPr lang="es-ES" sz="1800" b="1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/>
          <p:nvPr/>
        </p:nvSpPr>
        <p:spPr>
          <a:xfrm>
            <a:off x="958575" y="1054075"/>
            <a:ext cx="10062300" cy="1537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Presentación del plan de recuperación:</a:t>
            </a:r>
            <a:endParaRPr sz="4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None/>
            </a:pPr>
            <a:r>
              <a:rPr lang="es-PE" sz="4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(UGEL)</a:t>
            </a:r>
            <a:endParaRPr sz="4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50" y="3213000"/>
            <a:ext cx="1768299" cy="19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5405775" y="3213025"/>
            <a:ext cx="5615100" cy="19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dirty="0">
                <a:latin typeface="Calibri"/>
                <a:ea typeface="Calibri"/>
                <a:cs typeface="Calibri"/>
                <a:sym typeface="Calibri"/>
              </a:rPr>
              <a:t>Fecha límite hasta: 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i="1" u="sng" dirty="0" smtClean="0">
                <a:latin typeface="Calibri"/>
                <a:ea typeface="Calibri"/>
                <a:cs typeface="Calibri"/>
                <a:sym typeface="Calibri"/>
              </a:rPr>
              <a:t>24 </a:t>
            </a:r>
            <a:r>
              <a:rPr lang="es-PE" sz="4800" b="1" i="1" u="sng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PE" sz="4800" b="1" i="1" u="sng" dirty="0" smtClean="0">
                <a:latin typeface="Calibri"/>
                <a:ea typeface="Calibri"/>
                <a:cs typeface="Calibri"/>
                <a:sym typeface="Calibri"/>
              </a:rPr>
              <a:t>abril</a:t>
            </a:r>
            <a:endParaRPr sz="4800" b="1" i="1" u="sng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/>
          <p:nvPr/>
        </p:nvSpPr>
        <p:spPr>
          <a:xfrm>
            <a:off x="841800" y="705550"/>
            <a:ext cx="110421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AutoNum type="arabicPeriod" startAt="3"/>
            </a:pPr>
            <a:r>
              <a:rPr lang="es-P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del servicio educativo no presencial </a:t>
            </a:r>
            <a:endParaRPr sz="3600" b="1" dirty="0"/>
          </a:p>
        </p:txBody>
      </p:sp>
      <p:pic>
        <p:nvPicPr>
          <p:cNvPr id="412" name="Google Shape;412;p43" descr="Vector mobile phone with icons in flat style – KINETICA"/>
          <p:cNvPicPr preferRelativeResize="0"/>
          <p:nvPr/>
        </p:nvPicPr>
        <p:blipFill rotWithShape="1">
          <a:blip r:embed="rId3">
            <a:alphaModFix/>
          </a:blip>
          <a:srcRect l="7751" r="8363" b="21377"/>
          <a:stretch/>
        </p:blipFill>
        <p:spPr>
          <a:xfrm>
            <a:off x="3905366" y="2363026"/>
            <a:ext cx="967134" cy="95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3557" y="4087768"/>
            <a:ext cx="1612589" cy="177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3" descr="Evaluacion | Vectores, Fotos de Stock y PSD Gratis"/>
          <p:cNvPicPr preferRelativeResize="0"/>
          <p:nvPr/>
        </p:nvPicPr>
        <p:blipFill rotWithShape="1">
          <a:blip r:embed="rId5">
            <a:alphaModFix/>
          </a:blip>
          <a:srcRect l="13202" t="12127" r="17164" b="15727"/>
          <a:stretch/>
        </p:blipFill>
        <p:spPr>
          <a:xfrm>
            <a:off x="2225571" y="1819950"/>
            <a:ext cx="787946" cy="85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3" descr="Vector de stock (libre de regalías) sobre Plataforma digital ..."/>
          <p:cNvPicPr preferRelativeResize="0"/>
          <p:nvPr/>
        </p:nvPicPr>
        <p:blipFill rotWithShape="1">
          <a:blip r:embed="rId6">
            <a:alphaModFix/>
          </a:blip>
          <a:srcRect b="25727"/>
          <a:stretch/>
        </p:blipFill>
        <p:spPr>
          <a:xfrm>
            <a:off x="560125" y="2493173"/>
            <a:ext cx="704374" cy="69380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3"/>
          <p:cNvSpPr txBox="1"/>
          <p:nvPr/>
        </p:nvSpPr>
        <p:spPr>
          <a:xfrm>
            <a:off x="5225650" y="1556792"/>
            <a:ext cx="6421500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La institución debe aprovechar el </a:t>
            </a:r>
            <a:r>
              <a:rPr lang="es-PE" sz="24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soporte digital y medios de comunicación disponibles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 según su </a:t>
            </a:r>
            <a:r>
              <a:rPr lang="es-PE" sz="24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El servicio educativo puede ser de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manera </a:t>
            </a:r>
            <a:r>
              <a:rPr lang="es-PE" sz="24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sincrónica y/o asincrónica.</a:t>
            </a:r>
            <a:endParaRPr sz="24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 desarrollaran actividades de  </a:t>
            </a:r>
            <a:r>
              <a:rPr lang="es-PE" sz="2400" b="1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a docentes y  estudiantes para familiarizarse con el </a:t>
            </a:r>
            <a:r>
              <a:rPr lang="es-PE" sz="24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uso de los medios elegidos.</a:t>
            </a:r>
            <a:endParaRPr sz="24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43"/>
          <p:cNvCxnSpPr>
            <a:stCxn id="413" idx="1"/>
            <a:endCxn id="415" idx="3"/>
          </p:cNvCxnSpPr>
          <p:nvPr/>
        </p:nvCxnSpPr>
        <p:spPr>
          <a:xfrm rot="10800000">
            <a:off x="1264557" y="2840184"/>
            <a:ext cx="549000" cy="2132700"/>
          </a:xfrm>
          <a:prstGeom prst="curvedConnector3">
            <a:avLst>
              <a:gd name="adj1" fmla="val 50006"/>
            </a:avLst>
          </a:prstGeom>
          <a:noFill/>
          <a:ln w="28575" cap="flat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43"/>
          <p:cNvCxnSpPr>
            <a:stCxn id="413" idx="0"/>
            <a:endCxn id="414" idx="2"/>
          </p:cNvCxnSpPr>
          <p:nvPr/>
        </p:nvCxnSpPr>
        <p:spPr>
          <a:xfrm rot="-5400000">
            <a:off x="1915902" y="3383218"/>
            <a:ext cx="1408500" cy="600"/>
          </a:xfrm>
          <a:prstGeom prst="curvedConnector3">
            <a:avLst>
              <a:gd name="adj1" fmla="val 49996"/>
            </a:avLst>
          </a:prstGeom>
          <a:noFill/>
          <a:ln w="28575" cap="flat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43"/>
          <p:cNvCxnSpPr>
            <a:stCxn id="413" idx="3"/>
            <a:endCxn id="412" idx="1"/>
          </p:cNvCxnSpPr>
          <p:nvPr/>
        </p:nvCxnSpPr>
        <p:spPr>
          <a:xfrm rot="10800000" flipH="1">
            <a:off x="3426146" y="2840184"/>
            <a:ext cx="479100" cy="2132700"/>
          </a:xfrm>
          <a:prstGeom prst="curvedConnector3">
            <a:avLst>
              <a:gd name="adj1" fmla="val 49988"/>
            </a:avLst>
          </a:prstGeom>
          <a:noFill/>
          <a:ln w="28575" cap="flat" cmpd="sng">
            <a:solidFill>
              <a:srgbClr val="980000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2"/>
          <p:cNvSpPr txBox="1">
            <a:spLocks noGrp="1"/>
          </p:cNvSpPr>
          <p:nvPr>
            <p:ph type="title"/>
          </p:nvPr>
        </p:nvSpPr>
        <p:spPr>
          <a:xfrm>
            <a:off x="246800" y="79425"/>
            <a:ext cx="9221100" cy="462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s-PE" sz="18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ESTRATEGIA DE FORMACIÓN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941" name="Google Shape;941;p12"/>
          <p:cNvGraphicFramePr/>
          <p:nvPr/>
        </p:nvGraphicFramePr>
        <p:xfrm>
          <a:off x="531699" y="1477297"/>
          <a:ext cx="3585550" cy="1837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85550"/>
              </a:tblGrid>
              <a:tr h="183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1800" b="1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s-PE" sz="1800" b="1" i="0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ETAPA 1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PE" sz="1800" b="1" i="0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Formación de estudiantes con recursos existentes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26875" marR="126875" marT="126875" marB="126875">
                    <a:solidFill>
                      <a:srgbClr val="BD111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2" name="Google Shape;942;p12"/>
          <p:cNvGraphicFramePr/>
          <p:nvPr/>
        </p:nvGraphicFramePr>
        <p:xfrm>
          <a:off x="4425301" y="1479142"/>
          <a:ext cx="3503750" cy="18288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3750"/>
              </a:tblGrid>
              <a:tr h="180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1800" b="1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ETAPA 2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b="1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Curso de autoaprendizaje para competencia de empleabilidad desde </a:t>
                      </a:r>
                      <a:r>
                        <a:rPr lang="es-PE" sz="1600" b="1" u="none" strike="noStrike" cap="none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Minedu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26875" marR="126875" marT="126875" marB="126875">
                    <a:solidFill>
                      <a:srgbClr val="9DC42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3" name="Google Shape;943;p12"/>
          <p:cNvGraphicFramePr/>
          <p:nvPr/>
        </p:nvGraphicFramePr>
        <p:xfrm>
          <a:off x="8238095" y="1479142"/>
          <a:ext cx="3443725" cy="1881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43725"/>
              </a:tblGrid>
              <a:tr h="18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1800" b="1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ETAPA 3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b="1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Formación de docentes para la digitalización y virtualización de contenidos</a:t>
                      </a:r>
                      <a:endParaRPr sz="1600" b="1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26875" marR="126875" marT="126875" marB="126875">
                    <a:solidFill>
                      <a:srgbClr val="1051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" name="Google Shape;944;p12"/>
          <p:cNvGraphicFramePr/>
          <p:nvPr/>
        </p:nvGraphicFramePr>
        <p:xfrm>
          <a:off x="531699" y="3275605"/>
          <a:ext cx="3588800" cy="2462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88800"/>
              </a:tblGrid>
              <a:tr h="246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b="1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OBJETIVO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Brindar cursos virtuales gratuitos (de otras entidades) a los estudiantes en el corto plazo para que retomen actividades de aprendizaje vinculadas a competencias para la empleabilidad.</a:t>
                      </a:r>
                      <a:endParaRPr sz="1600" u="none" strike="noStrike" cap="none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26875" marR="126875" marT="126875" marB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5" name="Google Shape;945;p12"/>
          <p:cNvGraphicFramePr/>
          <p:nvPr/>
        </p:nvGraphicFramePr>
        <p:xfrm>
          <a:off x="4425307" y="3275606"/>
          <a:ext cx="3503750" cy="2462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3750"/>
              </a:tblGrid>
              <a:tr h="246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b="1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OBJETIVO</a:t>
                      </a:r>
                      <a:endParaRPr sz="1600" b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Desarrollar aprendizajes en los estudiantes en competencias para la empleabilidad a través de un curso elaborado por el </a:t>
                      </a:r>
                      <a:r>
                        <a:rPr lang="es-PE" sz="16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Minedu</a:t>
                      </a:r>
                      <a:r>
                        <a:rPr lang="es-PE" sz="16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cuya implementación se dará a nivel nacional, a través de distintos medios.</a:t>
                      </a:r>
                      <a:endParaRPr sz="1600" u="none" strike="noStrike" cap="none" dirty="0"/>
                    </a:p>
                  </a:txBody>
                  <a:tcPr marL="126875" marR="126875" marT="126875" marB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6" name="Google Shape;946;p12"/>
          <p:cNvGraphicFramePr/>
          <p:nvPr/>
        </p:nvGraphicFramePr>
        <p:xfrm>
          <a:off x="8233862" y="3275605"/>
          <a:ext cx="3443725" cy="2462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43725"/>
              </a:tblGrid>
              <a:tr h="246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b="1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OBJETIVO</a:t>
                      </a:r>
                      <a:endParaRPr sz="1600" b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PE" sz="16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Desarrollar competencias digitales en los docentes con el objetivo de que puedan </a:t>
                      </a:r>
                      <a:r>
                        <a:rPr lang="es-PE" sz="16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virtualizar</a:t>
                      </a:r>
                      <a:r>
                        <a:rPr lang="es-PE" sz="16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programas y se constituyan </a:t>
                      </a:r>
                      <a:r>
                        <a:rPr lang="es-PE" sz="16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semi</a:t>
                      </a:r>
                      <a:r>
                        <a:rPr lang="es-PE" sz="16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presenciales garantizando la participación de los estudiantes.</a:t>
                      </a:r>
                      <a:endParaRPr sz="1600" u="none" strike="noStrike" cap="none" dirty="0"/>
                    </a:p>
                  </a:txBody>
                  <a:tcPr marL="126875" marR="126875" marT="126875" marB="12687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7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/>
        </p:nvSpPr>
        <p:spPr>
          <a:xfrm>
            <a:off x="782125" y="674850"/>
            <a:ext cx="79320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AutoNum type="arabicPeriod" startAt="4"/>
            </a:pPr>
            <a:r>
              <a:rPr lang="es-P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evaluación</a:t>
            </a:r>
            <a:endParaRPr sz="3600" b="1" dirty="0"/>
          </a:p>
        </p:txBody>
      </p:sp>
      <p:sp>
        <p:nvSpPr>
          <p:cNvPr id="426" name="Google Shape;426;p44"/>
          <p:cNvSpPr txBox="1"/>
          <p:nvPr/>
        </p:nvSpPr>
        <p:spPr>
          <a:xfrm>
            <a:off x="551384" y="1772816"/>
            <a:ext cx="7202065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Se da manera  no presencial, teniendo 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en cuenta los </a:t>
            </a:r>
            <a:r>
              <a:rPr lang="es-PE" sz="24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indicadores de logro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establecidos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en cada unidad 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didáctica.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Se implementa  de manera </a:t>
            </a:r>
            <a:r>
              <a:rPr lang="es-PE" sz="2400" b="1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durante el desarrollo de las unidades didácticas.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Calibri"/>
              <a:buChar char="●"/>
            </a:pP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Se elaborará instrumentos de evaluación : cuadros de progresión,  lista de cotejo , etc.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44"/>
          <p:cNvPicPr preferRelativeResize="0"/>
          <p:nvPr/>
        </p:nvPicPr>
        <p:blipFill rotWithShape="1">
          <a:blip r:embed="rId3">
            <a:alphaModFix/>
          </a:blip>
          <a:srcRect b="9730"/>
          <a:stretch/>
        </p:blipFill>
        <p:spPr>
          <a:xfrm>
            <a:off x="8503975" y="2262216"/>
            <a:ext cx="2718000" cy="22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/>
          <p:nvPr/>
        </p:nvSpPr>
        <p:spPr>
          <a:xfrm>
            <a:off x="239509" y="5805264"/>
            <a:ext cx="11630100" cy="663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retomar el servicio presencial, se realiza la </a:t>
            </a:r>
            <a:r>
              <a:rPr lang="es-PE" sz="24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 diagnóstica</a:t>
            </a:r>
            <a:r>
              <a:rPr lang="es-PE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de ser necesario la </a:t>
            </a:r>
            <a:r>
              <a:rPr lang="es-PE" sz="24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nivelación de los aprendizajes</a:t>
            </a:r>
            <a:endParaRPr sz="2200" b="1" u="sng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 txBox="1">
            <a:spLocks noGrp="1"/>
          </p:cNvSpPr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Gestión docente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44" name="Google Shape;444;p46"/>
          <p:cNvSpPr txBox="1">
            <a:spLocks noGrp="1"/>
          </p:cNvSpPr>
          <p:nvPr>
            <p:ph type="body" idx="1"/>
          </p:nvPr>
        </p:nvSpPr>
        <p:spPr>
          <a:xfrm>
            <a:off x="528025" y="2803448"/>
            <a:ext cx="5656500" cy="28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s-PE" sz="2800" dirty="0"/>
              <a:t>Garantizar la </a:t>
            </a:r>
            <a:r>
              <a:rPr lang="es-PE" sz="2800" dirty="0" smtClean="0"/>
              <a:t>continuidad </a:t>
            </a:r>
            <a:r>
              <a:rPr lang="es-PE" sz="2800" dirty="0"/>
              <a:t>del proceso de </a:t>
            </a:r>
            <a:r>
              <a:rPr lang="es-PE" sz="2800" b="1" dirty="0">
                <a:solidFill>
                  <a:schemeClr val="accent1"/>
                </a:solidFill>
              </a:rPr>
              <a:t>contratación </a:t>
            </a:r>
            <a:r>
              <a:rPr lang="es-PE" sz="2800" b="1" dirty="0" smtClean="0">
                <a:solidFill>
                  <a:schemeClr val="accent1"/>
                </a:solidFill>
              </a:rPr>
              <a:t>docente </a:t>
            </a:r>
            <a:r>
              <a:rPr lang="es-PE" sz="2800" dirty="0" smtClean="0"/>
              <a:t>en </a:t>
            </a:r>
            <a:r>
              <a:rPr lang="es-PE" sz="2800" dirty="0"/>
              <a:t>modalidad no </a:t>
            </a:r>
            <a:r>
              <a:rPr lang="es-PE" sz="2800" dirty="0" smtClean="0"/>
              <a:t>presencial a través de una plataforma que el MINEDU establezca</a:t>
            </a:r>
            <a:endParaRPr sz="2800" dirty="0"/>
          </a:p>
        </p:txBody>
      </p:sp>
      <p:sp>
        <p:nvSpPr>
          <p:cNvPr id="445" name="Google Shape;445;p46"/>
          <p:cNvSpPr txBox="1"/>
          <p:nvPr/>
        </p:nvSpPr>
        <p:spPr>
          <a:xfrm>
            <a:off x="528025" y="1822963"/>
            <a:ext cx="704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Contratación  docente</a:t>
            </a:r>
            <a:endParaRPr sz="3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9050" y="2102076"/>
            <a:ext cx="774600" cy="7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050" y="4737550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6797" y="2743525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1879" y="3873775"/>
            <a:ext cx="1079900" cy="8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8101" y="3029077"/>
            <a:ext cx="1471900" cy="147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46"/>
          <p:cNvCxnSpPr>
            <a:stCxn id="450" idx="0"/>
            <a:endCxn id="446" idx="1"/>
          </p:cNvCxnSpPr>
          <p:nvPr/>
        </p:nvCxnSpPr>
        <p:spPr>
          <a:xfrm rot="-5400000">
            <a:off x="8011651" y="2161777"/>
            <a:ext cx="539700" cy="1194900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46"/>
          <p:cNvCxnSpPr>
            <a:stCxn id="450" idx="2"/>
            <a:endCxn id="447" idx="1"/>
          </p:cNvCxnSpPr>
          <p:nvPr/>
        </p:nvCxnSpPr>
        <p:spPr>
          <a:xfrm rot="-5400000" flipH="1">
            <a:off x="7947301" y="4237727"/>
            <a:ext cx="668400" cy="1194900"/>
          </a:xfrm>
          <a:prstGeom prst="curved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46"/>
          <p:cNvCxnSpPr>
            <a:stCxn id="450" idx="3"/>
          </p:cNvCxnSpPr>
          <p:nvPr/>
        </p:nvCxnSpPr>
        <p:spPr>
          <a:xfrm>
            <a:off x="8420001" y="3765027"/>
            <a:ext cx="1850700" cy="577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46"/>
          <p:cNvCxnSpPr>
            <a:endCxn id="448" idx="1"/>
          </p:cNvCxnSpPr>
          <p:nvPr/>
        </p:nvCxnSpPr>
        <p:spPr>
          <a:xfrm rot="10800000" flipH="1">
            <a:off x="8400697" y="3175412"/>
            <a:ext cx="1766100" cy="124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Gestión docente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462" name="Google Shape;462;p47"/>
          <p:cNvSpPr txBox="1">
            <a:spLocks noGrp="1"/>
          </p:cNvSpPr>
          <p:nvPr>
            <p:ph type="body" idx="1"/>
          </p:nvPr>
        </p:nvSpPr>
        <p:spPr>
          <a:xfrm>
            <a:off x="763450" y="2890440"/>
            <a:ext cx="6244800" cy="226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s-PE" sz="2800" dirty="0"/>
              <a:t>Están a disposición de docentes y directivos  </a:t>
            </a:r>
            <a:r>
              <a:rPr lang="es-PE" sz="2800" b="1" dirty="0">
                <a:solidFill>
                  <a:schemeClr val="accent1"/>
                </a:solidFill>
              </a:rPr>
              <a:t>todos los cursos virtuales</a:t>
            </a:r>
            <a:r>
              <a:rPr lang="es-PE" sz="2800" dirty="0"/>
              <a:t> del Programa de fortalecimiento de capacidades - </a:t>
            </a:r>
            <a:r>
              <a:rPr lang="es-PE" sz="2800" dirty="0" err="1"/>
              <a:t>Superatec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461" name="Google Shape;461;p47"/>
          <p:cNvSpPr txBox="1"/>
          <p:nvPr/>
        </p:nvSpPr>
        <p:spPr>
          <a:xfrm>
            <a:off x="571650" y="1637650"/>
            <a:ext cx="1003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FORTALECIMIENTO DE CAPACIDADES</a:t>
            </a:r>
            <a:endParaRPr lang="es-PE" sz="3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5825" y="2764050"/>
            <a:ext cx="3908500" cy="24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7"/>
          <p:cNvSpPr txBox="1"/>
          <p:nvPr/>
        </p:nvSpPr>
        <p:spPr>
          <a:xfrm>
            <a:off x="611700" y="5749725"/>
            <a:ext cx="10968600" cy="77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rgbClr val="FFFFFF"/>
                </a:solidFill>
              </a:rPr>
              <a:t>Docentes y directivos </a:t>
            </a:r>
            <a:r>
              <a:rPr lang="es-PE" sz="2000" dirty="0" smtClean="0">
                <a:solidFill>
                  <a:srgbClr val="FFFFFF"/>
                </a:solidFill>
              </a:rPr>
              <a:t>deben acceder al curso </a:t>
            </a:r>
            <a:r>
              <a:rPr lang="es-PE" sz="2000" dirty="0">
                <a:solidFill>
                  <a:srgbClr val="FFFFFF"/>
                </a:solidFill>
              </a:rPr>
              <a:t>virtual “Planes de estudio por competencias: conceptos iniciales” - </a:t>
            </a:r>
            <a:r>
              <a:rPr lang="es-PE" sz="2000" dirty="0" err="1">
                <a:solidFill>
                  <a:srgbClr val="FFFFFF"/>
                </a:solidFill>
              </a:rPr>
              <a:t>Superatec</a:t>
            </a:r>
            <a:r>
              <a:rPr lang="es-PE" sz="2000" dirty="0">
                <a:solidFill>
                  <a:srgbClr val="FFFFFF"/>
                </a:solidFill>
              </a:rPr>
              <a:t> (Acceso </a:t>
            </a:r>
            <a:r>
              <a:rPr lang="es-PE" sz="2000" dirty="0" smtClean="0">
                <a:solidFill>
                  <a:srgbClr val="FFFFFF"/>
                </a:solidFill>
              </a:rPr>
              <a:t>libre, se constituye en recurso )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537400" y="665147"/>
            <a:ext cx="10972800" cy="88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 smtClean="0"/>
              <a:t>MARCO NORMATIVO DE EMERGENCIA</a:t>
            </a:r>
            <a:endParaRPr lang="es-PE" sz="3600" b="1" dirty="0"/>
          </a:p>
        </p:txBody>
      </p:sp>
      <p:sp>
        <p:nvSpPr>
          <p:cNvPr id="177" name="Google Shape;177;p26"/>
          <p:cNvSpPr txBox="1"/>
          <p:nvPr/>
        </p:nvSpPr>
        <p:spPr>
          <a:xfrm>
            <a:off x="9150950" y="3624000"/>
            <a:ext cx="2278800" cy="6501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3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MINEDU</a:t>
            </a:r>
            <a:endParaRPr sz="13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9150945" y="4289255"/>
            <a:ext cx="2278800" cy="14631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lang="es-PE" sz="11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Orientaciones para prevención, atención y monitoreo ante el Coronavirus (COVID 19) en los Centros de Educación </a:t>
            </a:r>
            <a:r>
              <a:rPr lang="es-PE" sz="1100" b="1" dirty="0" smtClean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Técnico-Productiva</a:t>
            </a:r>
            <a:r>
              <a:rPr lang="es-PE" sz="11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, Institutos y Escuelas de ES</a:t>
            </a:r>
            <a:endParaRPr sz="11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7836992" y="168363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2962817" y="28450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A61C00"/>
              </a:solidFill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9674119" y="2265266"/>
            <a:ext cx="1232400" cy="11964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8064A2"/>
              </a:solidFill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9811075" y="2463250"/>
            <a:ext cx="958500" cy="8004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100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RVM. 080-2020-MINEDU</a:t>
            </a:r>
            <a:endParaRPr sz="11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</a:pPr>
            <a:endParaRPr sz="1100" b="1" dirty="0">
              <a:solidFill>
                <a:srgbClr val="8064A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6331552" y="3624000"/>
            <a:ext cx="2278800" cy="650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3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PRESIDENCIA DEL CONSEJO DE MINISTROS</a:t>
            </a:r>
            <a:endParaRPr sz="13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331547" y="4289255"/>
            <a:ext cx="2278800" cy="1463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lang="es-PE" sz="11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Declara el Estado de Emergencia Nacional por el plazo de quince (15) días calendario, y dispone el aislamiento social obligatorio (cuarentena) ...a consecuencia del brote de Coronavirus (COVID </a:t>
            </a:r>
            <a:r>
              <a:rPr lang="es-PE" sz="1100" dirty="0">
                <a:solidFill>
                  <a:srgbClr val="10518F"/>
                </a:solidFill>
                <a:latin typeface="Roboto"/>
                <a:ea typeface="Roboto"/>
                <a:cs typeface="Roboto"/>
                <a:sym typeface="Roboto"/>
              </a:rPr>
              <a:t>19)</a:t>
            </a:r>
            <a:endParaRPr sz="1100" dirty="0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6854719" y="2265266"/>
            <a:ext cx="1232400" cy="1196400"/>
          </a:xfrm>
          <a:prstGeom prst="ellipse">
            <a:avLst/>
          </a:prstGeom>
          <a:noFill/>
          <a:ln w="38100" cap="flat" cmpd="sng">
            <a:solidFill>
              <a:srgbClr val="105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10518F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6991675" y="2463250"/>
            <a:ext cx="958500" cy="8004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1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DS. 044-2020-PCM</a:t>
            </a:r>
            <a:endParaRPr sz="11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</a:pPr>
            <a:endParaRPr sz="1100" b="1" dirty="0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3588353" y="3624000"/>
            <a:ext cx="2278800" cy="6501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3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endParaRPr sz="1300" b="1" dirty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588348" y="4289255"/>
            <a:ext cx="2278800" cy="14631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lang="es-PE" sz="1100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Declara en emergencia sanitaria a nivel nacional por el plazo de 90 días calendario por la existencia del COVID 19.</a:t>
            </a:r>
            <a:endParaRPr sz="1100" dirty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4111519" y="2265266"/>
            <a:ext cx="1232400" cy="11964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81CB01"/>
              </a:solidFill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4248475" y="2463250"/>
            <a:ext cx="958500" cy="800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1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DS. 008-2020-SALUD</a:t>
            </a:r>
            <a:endParaRPr sz="1100" b="1" dirty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</a:pPr>
            <a:endParaRPr sz="1100" b="1" dirty="0">
              <a:solidFill>
                <a:srgbClr val="81CB0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845155" y="3624000"/>
            <a:ext cx="2278800" cy="650100"/>
          </a:xfrm>
          <a:prstGeom prst="rect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3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ECONOMÍA Y FINANZAS</a:t>
            </a:r>
            <a:endParaRPr sz="1300" b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845150" y="4289255"/>
            <a:ext cx="2278800" cy="1463100"/>
          </a:xfrm>
          <a:prstGeom prst="rect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lang="es-PE" sz="1100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Establece diversas medidas excepcionales y temporales para prevenir la propagación  del Coronavirus (COVID 19) en el territorio nacional</a:t>
            </a:r>
            <a:endParaRPr sz="1100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1368319" y="2265266"/>
            <a:ext cx="1232400" cy="1196400"/>
          </a:xfrm>
          <a:prstGeom prst="ellipse">
            <a:avLst/>
          </a:prstGeom>
          <a:noFill/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A61C00"/>
              </a:solidFill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1505275" y="2463250"/>
            <a:ext cx="958500" cy="800400"/>
          </a:xfrm>
          <a:prstGeom prst="rect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1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DU. 026-2020-EF</a:t>
            </a:r>
            <a:endParaRPr sz="1100" b="1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</a:pPr>
            <a:endParaRPr sz="1100" b="1" dirty="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6991675" y="5918875"/>
            <a:ext cx="1618675" cy="4827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PE" sz="11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DS. 051-2020-PCM</a:t>
            </a:r>
            <a:endParaRPr sz="11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</a:pPr>
            <a:endParaRPr sz="1100" b="1" dirty="0">
              <a:solidFill>
                <a:srgbClr val="10518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" name="Google Shape;196;p26"/>
          <p:cNvCxnSpPr>
            <a:stCxn id="184" idx="3"/>
            <a:endCxn id="195" idx="3"/>
          </p:cNvCxnSpPr>
          <p:nvPr/>
        </p:nvCxnSpPr>
        <p:spPr>
          <a:xfrm>
            <a:off x="8610347" y="5020805"/>
            <a:ext cx="3" cy="1139420"/>
          </a:xfrm>
          <a:prstGeom prst="bentConnector3">
            <a:avLst>
              <a:gd name="adj1" fmla="val 7620100000"/>
            </a:avLst>
          </a:prstGeom>
          <a:noFill/>
          <a:ln w="9525" cap="flat" cmpd="sng">
            <a:solidFill>
              <a:srgbClr val="10518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26"/>
          <p:cNvSpPr txBox="1"/>
          <p:nvPr/>
        </p:nvSpPr>
        <p:spPr>
          <a:xfrm>
            <a:off x="5680730" y="6038327"/>
            <a:ext cx="1009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s-PE" b="1" i="1">
                <a:latin typeface="Calibri"/>
                <a:ea typeface="Calibri"/>
                <a:cs typeface="Calibri"/>
                <a:sym typeface="Calibri"/>
              </a:rPr>
              <a:t>Ampliado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5771642" y="28942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A61C00"/>
              </a:solidFill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8484467" y="2828858"/>
            <a:ext cx="792300" cy="492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>
              <a:solidFill>
                <a:srgbClr val="A61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5"/>
          <p:cNvGraphicFramePr/>
          <p:nvPr>
            <p:extLst>
              <p:ext uri="{D42A27DB-BD31-4B8C-83A1-F6EECF244321}">
                <p14:modId xmlns:p14="http://schemas.microsoft.com/office/powerpoint/2010/main" val="1502687804"/>
              </p:ext>
            </p:extLst>
          </p:nvPr>
        </p:nvGraphicFramePr>
        <p:xfrm>
          <a:off x="1891699" y="1844824"/>
          <a:ext cx="8414452" cy="3134618"/>
        </p:xfrm>
        <a:graphic>
          <a:graphicData uri="http://schemas.openxmlformats.org/drawingml/2006/table">
            <a:tbl>
              <a:tblPr>
                <a:noFill/>
                <a:tableStyleId>{C348EE99-8AA4-49BD-83D5-621353B12B26}</a:tableStyleId>
              </a:tblPr>
              <a:tblGrid>
                <a:gridCol w="8414452"/>
              </a:tblGrid>
              <a:tr h="31115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3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  <a:endParaRPr sz="30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PE" sz="3000" dirty="0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Establecer </a:t>
                      </a:r>
                      <a:r>
                        <a:rPr lang="es-PE" sz="3000" b="1" dirty="0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orientaciones</a:t>
                      </a:r>
                      <a:r>
                        <a:rPr lang="es-PE" sz="3000" dirty="0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el desarrollo de las </a:t>
                      </a:r>
                      <a:r>
                        <a:rPr lang="es-PE" sz="3000" b="1" dirty="0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institucionales, pedagógicas y de soporte</a:t>
                      </a:r>
                      <a:r>
                        <a:rPr lang="es-PE" sz="3000" dirty="0">
                          <a:solidFill>
                            <a:srgbClr val="EFEFE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 los CETPRO e Institutos y Escuelas de Educación Superior públicos y privados.</a:t>
                      </a:r>
                      <a:endParaRPr sz="3000" u="none" strike="noStrike" cap="none" dirty="0">
                        <a:solidFill>
                          <a:srgbClr val="EFEFE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6875" marR="126875" marT="126875" marB="126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25"/>
          <p:cNvSpPr/>
          <p:nvPr/>
        </p:nvSpPr>
        <p:spPr>
          <a:xfrm>
            <a:off x="1001325" y="5301208"/>
            <a:ext cx="101952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PE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de la declaración de emergencia sanitaria establecida en el DS. N° 008-2020-SA.</a:t>
            </a:r>
            <a:endParaRPr sz="3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081775" y="898450"/>
            <a:ext cx="8034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PE" sz="3600" b="1" dirty="0">
                <a:solidFill>
                  <a:srgbClr val="000000"/>
                </a:solidFill>
              </a:rPr>
              <a:t>RVM. 087-2020-MINEDU</a:t>
            </a:r>
            <a:endParaRPr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600850" y="985025"/>
            <a:ext cx="10762500" cy="102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 smtClean="0"/>
              <a:t>DISPOSICIONES GENERALES</a:t>
            </a:r>
            <a:endParaRPr lang="es-PE" sz="3600" b="1"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695400" y="2132856"/>
            <a:ext cx="10972800" cy="34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-PE" sz="3600" dirty="0"/>
              <a:t>Las </a:t>
            </a:r>
            <a:r>
              <a:rPr lang="es-PE" sz="3600" dirty="0" smtClean="0"/>
              <a:t>instituciones </a:t>
            </a:r>
            <a:r>
              <a:rPr lang="es-PE" sz="3600" dirty="0"/>
              <a:t>educativas garantizan: </a:t>
            </a:r>
            <a:endParaRPr sz="3600" dirty="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 dirty="0"/>
              <a:t>El desarrollo del </a:t>
            </a:r>
            <a:r>
              <a:rPr lang="es-PE" sz="3000" b="1" dirty="0">
                <a:solidFill>
                  <a:srgbClr val="A72A1E"/>
                </a:solidFill>
              </a:rPr>
              <a:t>servicio educativo</a:t>
            </a:r>
            <a:r>
              <a:rPr lang="es-PE" sz="3000" dirty="0"/>
              <a:t> durante la emergencia sanitaria.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 dirty="0"/>
              <a:t>La provisión de </a:t>
            </a:r>
            <a:r>
              <a:rPr lang="es-PE" sz="3000" b="1" dirty="0">
                <a:solidFill>
                  <a:srgbClr val="A72A1E"/>
                </a:solidFill>
              </a:rPr>
              <a:t>kits de </a:t>
            </a:r>
            <a:r>
              <a:rPr lang="es-PE" sz="3000" b="1" dirty="0" smtClean="0">
                <a:solidFill>
                  <a:srgbClr val="A72A1E"/>
                </a:solidFill>
              </a:rPr>
              <a:t>higiene.</a:t>
            </a:r>
            <a:endParaRPr sz="3000" b="1" dirty="0">
              <a:solidFill>
                <a:srgbClr val="A72A1E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 b="1" dirty="0" smtClean="0">
                <a:solidFill>
                  <a:srgbClr val="A72A1E"/>
                </a:solidFill>
              </a:rPr>
              <a:t>La limpieza y desinfección </a:t>
            </a:r>
            <a:r>
              <a:rPr lang="es-PE" sz="3000" dirty="0" smtClean="0">
                <a:solidFill>
                  <a:schemeClr val="tx1"/>
                </a:solidFill>
              </a:rPr>
              <a:t>de los ambientes.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3000"/>
              <a:buChar char="●"/>
            </a:pPr>
            <a:r>
              <a:rPr lang="es-PE" sz="3000" dirty="0" smtClean="0">
                <a:solidFill>
                  <a:schemeClr val="tx1"/>
                </a:solidFill>
              </a:rPr>
              <a:t>La información </a:t>
            </a:r>
            <a:r>
              <a:rPr lang="es-PE" sz="3000" dirty="0" smtClean="0"/>
              <a:t>sobre </a:t>
            </a:r>
            <a:r>
              <a:rPr lang="es-PE" sz="3000" b="1" dirty="0" smtClean="0">
                <a:solidFill>
                  <a:srgbClr val="A72A1E"/>
                </a:solidFill>
              </a:rPr>
              <a:t>conectividad </a:t>
            </a:r>
            <a:r>
              <a:rPr lang="es-PE" sz="3000" dirty="0"/>
              <a:t>de docentes y estudiantes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8"/>
          <p:cNvGrpSpPr/>
          <p:nvPr/>
        </p:nvGrpSpPr>
        <p:grpSpPr>
          <a:xfrm>
            <a:off x="780750" y="1778676"/>
            <a:ext cx="2652777" cy="4625059"/>
            <a:chOff x="1126149" y="253604"/>
            <a:chExt cx="2082896" cy="11641226"/>
          </a:xfrm>
        </p:grpSpPr>
        <p:sp>
          <p:nvSpPr>
            <p:cNvPr id="212" name="Google Shape;212;p28"/>
            <p:cNvSpPr/>
            <p:nvPr/>
          </p:nvSpPr>
          <p:spPr>
            <a:xfrm>
              <a:off x="1178646" y="283728"/>
              <a:ext cx="2030400" cy="11457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174025" y="253604"/>
              <a:ext cx="2030400" cy="2508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Institucional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126149" y="3247630"/>
              <a:ext cx="2030400" cy="86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" name="Google Shape;216;p28"/>
          <p:cNvGrpSpPr/>
          <p:nvPr/>
        </p:nvGrpSpPr>
        <p:grpSpPr>
          <a:xfrm>
            <a:off x="3559100" y="1778676"/>
            <a:ext cx="2586662" cy="4562307"/>
            <a:chOff x="1178065" y="283725"/>
            <a:chExt cx="2030985" cy="4076400"/>
          </a:xfrm>
        </p:grpSpPr>
        <p:sp>
          <p:nvSpPr>
            <p:cNvPr id="217" name="Google Shape;217;p2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178065" y="285287"/>
              <a:ext cx="2030400" cy="889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233850" y="33443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Procesos Académicos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74" y="3692698"/>
            <a:ext cx="1717725" cy="17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8"/>
          <p:cNvGrpSpPr/>
          <p:nvPr/>
        </p:nvGrpSpPr>
        <p:grpSpPr>
          <a:xfrm>
            <a:off x="8983673" y="1820968"/>
            <a:ext cx="2586678" cy="4552931"/>
            <a:chOff x="1178052" y="283725"/>
            <a:chExt cx="2030998" cy="4076400"/>
          </a:xfrm>
        </p:grpSpPr>
        <p:sp>
          <p:nvSpPr>
            <p:cNvPr id="222" name="Google Shape;222;p2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178052" y="285169"/>
              <a:ext cx="2030400" cy="840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233850" y="33415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Docente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225" name="Google Shape;225;p28"/>
          <p:cNvSpPr/>
          <p:nvPr/>
        </p:nvSpPr>
        <p:spPr>
          <a:xfrm rot="5400000">
            <a:off x="10168000" y="2686450"/>
            <a:ext cx="294900" cy="35430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/>
          <p:nvPr/>
        </p:nvSpPr>
        <p:spPr>
          <a:xfrm rot="5400000">
            <a:off x="4666925" y="2745800"/>
            <a:ext cx="294900" cy="35430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28"/>
          <p:cNvGrpSpPr/>
          <p:nvPr/>
        </p:nvGrpSpPr>
        <p:grpSpPr>
          <a:xfrm>
            <a:off x="6271324" y="1790679"/>
            <a:ext cx="2586679" cy="4555785"/>
            <a:chOff x="1178052" y="283725"/>
            <a:chExt cx="2030998" cy="4076400"/>
          </a:xfrm>
        </p:grpSpPr>
        <p:sp>
          <p:nvSpPr>
            <p:cNvPr id="228" name="Google Shape;228;p2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178052" y="285219"/>
              <a:ext cx="2030400" cy="912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233850" y="33423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pedagógica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 rot="5400000">
              <a:off x="2061251" y="1152835"/>
              <a:ext cx="2640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8"/>
          <p:cNvSpPr/>
          <p:nvPr/>
        </p:nvSpPr>
        <p:spPr>
          <a:xfrm rot="5400000">
            <a:off x="1959700" y="2757825"/>
            <a:ext cx="294900" cy="35430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1775" y="4115975"/>
            <a:ext cx="2422825" cy="12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0301" y="2931198"/>
            <a:ext cx="616751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1579" y="3605161"/>
            <a:ext cx="736558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99112" y="4256273"/>
            <a:ext cx="736559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1792" y="5391487"/>
            <a:ext cx="736559" cy="821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8"/>
          <p:cNvCxnSpPr>
            <a:stCxn id="234" idx="3"/>
            <a:endCxn id="235" idx="0"/>
          </p:cNvCxnSpPr>
          <p:nvPr/>
        </p:nvCxnSpPr>
        <p:spPr>
          <a:xfrm>
            <a:off x="7047052" y="3275068"/>
            <a:ext cx="1302900" cy="33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9" name="Google Shape;239;p28"/>
          <p:cNvCxnSpPr>
            <a:stCxn id="235" idx="1"/>
            <a:endCxn id="236" idx="0"/>
          </p:cNvCxnSpPr>
          <p:nvPr/>
        </p:nvCxnSpPr>
        <p:spPr>
          <a:xfrm flipH="1">
            <a:off x="6867379" y="4015830"/>
            <a:ext cx="1114200" cy="240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0" name="Google Shape;240;p28"/>
          <p:cNvCxnSpPr>
            <a:stCxn id="236" idx="2"/>
            <a:endCxn id="237" idx="0"/>
          </p:cNvCxnSpPr>
          <p:nvPr/>
        </p:nvCxnSpPr>
        <p:spPr>
          <a:xfrm>
            <a:off x="6867392" y="5077611"/>
            <a:ext cx="1282800" cy="31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41" name="Google Shape;24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66273" y="3692700"/>
            <a:ext cx="1572300" cy="15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438150" y="809750"/>
            <a:ext cx="7125000" cy="82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/>
              <a:t>Disposiciones Específicas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Gestión Institucional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1076400" y="2313275"/>
            <a:ext cx="10039200" cy="38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672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Identificación de </a:t>
            </a:r>
            <a:r>
              <a:rPr lang="es-PE" sz="3000" b="1"/>
              <a:t>procesos críticos</a:t>
            </a:r>
            <a:r>
              <a:rPr lang="es-PE" sz="3000"/>
              <a:t> a ser reprogramados.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Ejecución de acciones de coordinación para el inicio de actividades presenciales (2 días antes)</a:t>
            </a:r>
            <a:endParaRPr sz="3000">
              <a:highlight>
                <a:srgbClr val="FFFF00"/>
              </a:highlight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•"/>
            </a:pPr>
            <a:r>
              <a:rPr lang="es-PE" sz="3000"/>
              <a:t>Implementación de </a:t>
            </a:r>
            <a:r>
              <a:rPr lang="es-PE" sz="3000" b="1"/>
              <a:t>plataformas y/ herramientas </a:t>
            </a:r>
            <a:r>
              <a:rPr lang="es-PE" sz="3000"/>
              <a:t>digitales para el desarrollo del servicio educativo no presencial.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285750" y="712800"/>
            <a:ext cx="11639700" cy="1014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Procesos académicos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95" name="Google Shape;295;p33"/>
          <p:cNvSpPr txBox="1">
            <a:spLocks noGrp="1"/>
          </p:cNvSpPr>
          <p:nvPr>
            <p:ph type="body" idx="1"/>
          </p:nvPr>
        </p:nvSpPr>
        <p:spPr>
          <a:xfrm>
            <a:off x="791200" y="2469850"/>
            <a:ext cx="10403100" cy="38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 dirty="0" smtClean="0"/>
              <a:t>Est</a:t>
            </a:r>
            <a:r>
              <a:rPr lang="es-PE" sz="2500" dirty="0"/>
              <a:t>á</a:t>
            </a:r>
            <a:r>
              <a:rPr lang="es-PE" sz="2500" dirty="0" smtClean="0"/>
              <a:t> a  </a:t>
            </a:r>
            <a:r>
              <a:rPr lang="es-PE" sz="2500" dirty="0"/>
              <a:t>cargo de la </a:t>
            </a:r>
            <a:r>
              <a:rPr lang="es-PE" sz="2500" b="1" dirty="0"/>
              <a:t>Dirección </a:t>
            </a:r>
            <a:r>
              <a:rPr lang="es-PE" sz="2500" b="1" dirty="0" smtClean="0"/>
              <a:t> del CETPRO </a:t>
            </a:r>
            <a:r>
              <a:rPr lang="es-PE" sz="2500" dirty="0" smtClean="0"/>
              <a:t>o </a:t>
            </a:r>
            <a:r>
              <a:rPr lang="es-PE" sz="2500" dirty="0"/>
              <a:t>quien ésta designe</a:t>
            </a:r>
            <a:endParaRPr sz="2500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 dirty="0"/>
              <a:t>Se </a:t>
            </a:r>
            <a:r>
              <a:rPr lang="es-PE" sz="2500" dirty="0" smtClean="0"/>
              <a:t>realiza de </a:t>
            </a:r>
            <a:r>
              <a:rPr lang="es-PE" sz="2500" b="1" dirty="0"/>
              <a:t>manera no presencial</a:t>
            </a:r>
            <a:endParaRPr sz="2500" b="1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 dirty="0"/>
              <a:t>S</a:t>
            </a:r>
            <a:r>
              <a:rPr lang="es-PE" sz="2500" dirty="0" smtClean="0"/>
              <a:t>e realiza por</a:t>
            </a:r>
            <a:r>
              <a:rPr lang="es-PE" sz="2500" b="1" dirty="0" smtClean="0"/>
              <a:t> </a:t>
            </a:r>
            <a:r>
              <a:rPr lang="es-PE" sz="2500" b="1" dirty="0"/>
              <a:t>módulos</a:t>
            </a:r>
            <a:endParaRPr sz="2500" b="1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 dirty="0" smtClean="0"/>
              <a:t>La Dirección </a:t>
            </a:r>
            <a:r>
              <a:rPr lang="es-PE" sz="2500" b="1" dirty="0" smtClean="0"/>
              <a:t>informa a la UGEL y DRE </a:t>
            </a:r>
            <a:r>
              <a:rPr lang="es-PE" sz="2500" dirty="0" smtClean="0"/>
              <a:t>sobre </a:t>
            </a:r>
            <a:r>
              <a:rPr lang="es-PE" sz="2500" dirty="0"/>
              <a:t>la implementación del </a:t>
            </a:r>
            <a:r>
              <a:rPr lang="es-PE" sz="2500" b="1" dirty="0"/>
              <a:t>r</a:t>
            </a:r>
            <a:r>
              <a:rPr lang="es-PE" sz="2500" b="1" dirty="0" smtClean="0"/>
              <a:t>egistro </a:t>
            </a:r>
            <a:r>
              <a:rPr lang="es-PE" sz="2500" b="1" dirty="0"/>
              <a:t>de matrícula</a:t>
            </a:r>
            <a:endParaRPr sz="2500" b="1" dirty="0"/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Char char="•"/>
            </a:pPr>
            <a:r>
              <a:rPr lang="es-PE" sz="2500" dirty="0"/>
              <a:t>Se </a:t>
            </a:r>
            <a:r>
              <a:rPr lang="es-PE" sz="2500" dirty="0" smtClean="0"/>
              <a:t>otorga</a:t>
            </a:r>
            <a:r>
              <a:rPr lang="es-PE" sz="2500" b="1" dirty="0" smtClean="0"/>
              <a:t> facilidades </a:t>
            </a:r>
            <a:r>
              <a:rPr lang="es-PE" sz="2500" dirty="0" smtClean="0"/>
              <a:t>a </a:t>
            </a:r>
            <a:r>
              <a:rPr lang="es-PE" sz="2500" dirty="0"/>
              <a:t>los ingresantes para la presentación de los</a:t>
            </a:r>
            <a:r>
              <a:rPr lang="es-PE" sz="2500" b="1" dirty="0"/>
              <a:t> requisitos de la matrícula</a:t>
            </a:r>
            <a:endParaRPr sz="2500" b="1" dirty="0"/>
          </a:p>
        </p:txBody>
      </p:sp>
      <p:sp>
        <p:nvSpPr>
          <p:cNvPr id="294" name="Google Shape;294;p33"/>
          <p:cNvSpPr txBox="1"/>
          <p:nvPr/>
        </p:nvSpPr>
        <p:spPr>
          <a:xfrm>
            <a:off x="838500" y="1647375"/>
            <a:ext cx="464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Matrícula:</a:t>
            </a:r>
            <a:endParaRPr sz="36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285750" y="712800"/>
            <a:ext cx="11639700" cy="77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Gestión pedagógica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5015025" y="2469850"/>
            <a:ext cx="6179100" cy="33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 dirty="0" smtClean="0"/>
              <a:t>Planificación </a:t>
            </a:r>
            <a:r>
              <a:rPr lang="es-PE" sz="2800" dirty="0"/>
              <a:t>curricular: </a:t>
            </a:r>
            <a:r>
              <a:rPr lang="es-PE" sz="2800" b="1" dirty="0"/>
              <a:t>03 </a:t>
            </a:r>
            <a:r>
              <a:rPr lang="es-PE" sz="2800" b="1" dirty="0" smtClean="0"/>
              <a:t>etapas</a:t>
            </a:r>
            <a:endParaRPr sz="2800" b="1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 dirty="0"/>
              <a:t>Recuperación de horas lectivas: </a:t>
            </a:r>
            <a:r>
              <a:rPr lang="es-PE" sz="2800" b="1" dirty="0"/>
              <a:t>Plan de recuperación </a:t>
            </a:r>
            <a:endParaRPr sz="2800" b="1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 dirty="0"/>
              <a:t>Implementación del servicio educativo </a:t>
            </a:r>
            <a:r>
              <a:rPr lang="es-PE" sz="2800" b="1" dirty="0"/>
              <a:t>no presencial</a:t>
            </a:r>
            <a:endParaRPr sz="2800" b="1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AutoNum type="arabicPeriod"/>
            </a:pPr>
            <a:r>
              <a:rPr lang="es-PE" sz="2800" dirty="0"/>
              <a:t>La evaluación</a:t>
            </a:r>
            <a:endParaRPr sz="2800" dirty="0"/>
          </a:p>
        </p:txBody>
      </p:sp>
      <p:sp>
        <p:nvSpPr>
          <p:cNvPr id="16" name="Google Shape;322;p35"/>
          <p:cNvSpPr txBox="1">
            <a:spLocks noGrp="1"/>
          </p:cNvSpPr>
          <p:nvPr>
            <p:ph type="body" idx="2"/>
          </p:nvPr>
        </p:nvSpPr>
        <p:spPr>
          <a:xfrm>
            <a:off x="4655840" y="1839874"/>
            <a:ext cx="6179100" cy="6857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s-PE" sz="2800" dirty="0" smtClean="0"/>
              <a:t>ACTIVIDADES:</a:t>
            </a:r>
          </a:p>
          <a:p>
            <a:pPr marL="50800" lvl="0" indent="0" algn="l" rtl="0">
              <a:lnSpc>
                <a:spcPct val="115000"/>
              </a:lnSpc>
              <a:spcBef>
                <a:spcPts val="672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lang="es-PE" sz="2800" dirty="0" smtClean="0"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704424" y="1838204"/>
            <a:ext cx="2586679" cy="4555785"/>
            <a:chOff x="1178052" y="283725"/>
            <a:chExt cx="2030998" cy="4076400"/>
          </a:xfrm>
        </p:grpSpPr>
        <p:sp>
          <p:nvSpPr>
            <p:cNvPr id="311" name="Google Shape;311;p35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1178052" y="285219"/>
              <a:ext cx="2030400" cy="912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1233850" y="33423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Gestión pedagógica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 rot="5400000">
              <a:off x="2061251" y="1152835"/>
              <a:ext cx="2640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01" y="2978723"/>
            <a:ext cx="616751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212" y="4303798"/>
            <a:ext cx="736559" cy="82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4892" y="5439012"/>
            <a:ext cx="736559" cy="821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35"/>
          <p:cNvCxnSpPr>
            <a:stCxn id="315" idx="3"/>
          </p:cNvCxnSpPr>
          <p:nvPr/>
        </p:nvCxnSpPr>
        <p:spPr>
          <a:xfrm>
            <a:off x="1480152" y="3322593"/>
            <a:ext cx="1302900" cy="33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9" name="Google Shape;319;p35"/>
          <p:cNvCxnSpPr>
            <a:endCxn id="316" idx="0"/>
          </p:cNvCxnSpPr>
          <p:nvPr/>
        </p:nvCxnSpPr>
        <p:spPr>
          <a:xfrm flipH="1">
            <a:off x="1300492" y="4063498"/>
            <a:ext cx="1114200" cy="240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20" name="Google Shape;320;p35"/>
          <p:cNvCxnSpPr>
            <a:stCxn id="316" idx="2"/>
            <a:endCxn id="317" idx="0"/>
          </p:cNvCxnSpPr>
          <p:nvPr/>
        </p:nvCxnSpPr>
        <p:spPr>
          <a:xfrm>
            <a:off x="1300492" y="5125136"/>
            <a:ext cx="1282800" cy="31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21" name="Google Shape;32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4679" y="3424086"/>
            <a:ext cx="736558" cy="82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title" idx="4294967295"/>
          </p:nvPr>
        </p:nvSpPr>
        <p:spPr>
          <a:xfrm>
            <a:off x="552450" y="712788"/>
            <a:ext cx="11639550" cy="774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>
                <a:solidFill>
                  <a:schemeClr val="lt1"/>
                </a:solidFill>
              </a:rPr>
              <a:t>Gestión pedagógica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838500" y="1513850"/>
            <a:ext cx="767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AutoNum type="arabicPeriod"/>
            </a:pPr>
            <a:r>
              <a:rPr lang="es-PE" sz="3600" b="1">
                <a:latin typeface="Calibri"/>
                <a:ea typeface="Calibri"/>
                <a:cs typeface="Calibri"/>
                <a:sym typeface="Calibri"/>
              </a:rPr>
              <a:t>Planificación curricular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0" name="Google Shape;330;p36"/>
          <p:cNvGrpSpPr/>
          <p:nvPr/>
        </p:nvGrpSpPr>
        <p:grpSpPr>
          <a:xfrm>
            <a:off x="6285217" y="3754005"/>
            <a:ext cx="348750" cy="347162"/>
            <a:chOff x="4858109" y="2631368"/>
            <a:chExt cx="316442" cy="315000"/>
          </a:xfrm>
        </p:grpSpPr>
        <p:sp>
          <p:nvSpPr>
            <p:cNvPr id="331" name="Google Shape;331;p3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900"/>
                <a:t/>
              </a:r>
              <a:br>
                <a:rPr lang="es-PE" sz="1900"/>
              </a:br>
              <a:endParaRPr sz="1900"/>
            </a:p>
          </p:txBody>
        </p:sp>
      </p:grpSp>
      <p:grpSp>
        <p:nvGrpSpPr>
          <p:cNvPr id="333" name="Google Shape;333;p36"/>
          <p:cNvGrpSpPr/>
          <p:nvPr/>
        </p:nvGrpSpPr>
        <p:grpSpPr>
          <a:xfrm>
            <a:off x="3702437" y="3754094"/>
            <a:ext cx="347155" cy="347155"/>
            <a:chOff x="3157188" y="909150"/>
            <a:chExt cx="470400" cy="470400"/>
          </a:xfrm>
        </p:grpSpPr>
        <p:sp>
          <p:nvSpPr>
            <p:cNvPr id="334" name="Google Shape;334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36"/>
          <p:cNvGrpSpPr/>
          <p:nvPr/>
        </p:nvGrpSpPr>
        <p:grpSpPr>
          <a:xfrm>
            <a:off x="6285217" y="3754005"/>
            <a:ext cx="348750" cy="347162"/>
            <a:chOff x="4858109" y="2631368"/>
            <a:chExt cx="316442" cy="315000"/>
          </a:xfrm>
        </p:grpSpPr>
        <p:sp>
          <p:nvSpPr>
            <p:cNvPr id="337" name="Google Shape;337;p3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900"/>
                <a:t/>
              </a:r>
              <a:br>
                <a:rPr lang="es-PE" sz="1900"/>
              </a:br>
              <a:endParaRPr sz="1900"/>
            </a:p>
          </p:txBody>
        </p:sp>
      </p:grpSp>
      <p:grpSp>
        <p:nvGrpSpPr>
          <p:cNvPr id="339" name="Google Shape;339;p36"/>
          <p:cNvGrpSpPr/>
          <p:nvPr/>
        </p:nvGrpSpPr>
        <p:grpSpPr>
          <a:xfrm>
            <a:off x="3702437" y="3754094"/>
            <a:ext cx="347155" cy="347155"/>
            <a:chOff x="3157188" y="909150"/>
            <a:chExt cx="470400" cy="470400"/>
          </a:xfrm>
        </p:grpSpPr>
        <p:sp>
          <p:nvSpPr>
            <p:cNvPr id="340" name="Google Shape;340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6"/>
          <p:cNvSpPr/>
          <p:nvPr/>
        </p:nvSpPr>
        <p:spPr>
          <a:xfrm flipH="1">
            <a:off x="1256250" y="2843525"/>
            <a:ext cx="3147000" cy="3212700"/>
          </a:xfrm>
          <a:prstGeom prst="round1Rect">
            <a:avLst>
              <a:gd name="adj" fmla="val 19908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 txBox="1"/>
          <p:nvPr/>
        </p:nvSpPr>
        <p:spPr>
          <a:xfrm>
            <a:off x="1708050" y="2309025"/>
            <a:ext cx="266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latin typeface="Roboto"/>
                <a:ea typeface="Roboto"/>
                <a:cs typeface="Roboto"/>
                <a:sym typeface="Roboto"/>
              </a:rPr>
              <a:t>1° ETAPA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1418475" y="3104325"/>
            <a:ext cx="2909400" cy="2952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Revisión y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actualización de </a:t>
            </a:r>
            <a:r>
              <a:rPr lang="es-PE" sz="18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programaciones curriculares, 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según su naturaleza y necesidades del sector productivo de la región.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4400575" y="2800975"/>
            <a:ext cx="3220200" cy="3255300"/>
          </a:xfrm>
          <a:prstGeom prst="round2SameRect">
            <a:avLst>
              <a:gd name="adj1" fmla="val 18098"/>
              <a:gd name="adj2" fmla="val 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"/>
          <p:cNvSpPr/>
          <p:nvPr/>
        </p:nvSpPr>
        <p:spPr>
          <a:xfrm flipH="1">
            <a:off x="7619050" y="2800975"/>
            <a:ext cx="3220200" cy="3212700"/>
          </a:xfrm>
          <a:prstGeom prst="round1Rect">
            <a:avLst>
              <a:gd name="adj" fmla="val 17446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36"/>
          <p:cNvGrpSpPr/>
          <p:nvPr/>
        </p:nvGrpSpPr>
        <p:grpSpPr>
          <a:xfrm>
            <a:off x="4368049" y="2722516"/>
            <a:ext cx="376414" cy="434508"/>
            <a:chOff x="3157188" y="909150"/>
            <a:chExt cx="470400" cy="470400"/>
          </a:xfrm>
        </p:grpSpPr>
        <p:sp>
          <p:nvSpPr>
            <p:cNvPr id="348" name="Google Shape;348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50" name="Google Shape;350;p36"/>
          <p:cNvGrpSpPr/>
          <p:nvPr/>
        </p:nvGrpSpPr>
        <p:grpSpPr>
          <a:xfrm>
            <a:off x="1257935" y="6011113"/>
            <a:ext cx="9601138" cy="507930"/>
            <a:chOff x="1660800" y="2723938"/>
            <a:chExt cx="5822400" cy="1248600"/>
          </a:xfrm>
        </p:grpSpPr>
        <p:sp>
          <p:nvSpPr>
            <p:cNvPr id="351" name="Google Shape;351;p36"/>
            <p:cNvSpPr/>
            <p:nvPr/>
          </p:nvSpPr>
          <p:spPr>
            <a:xfrm rot="10800000">
              <a:off x="1660800" y="2723938"/>
              <a:ext cx="5822400" cy="1248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 txBox="1"/>
            <p:nvPr/>
          </p:nvSpPr>
          <p:spPr>
            <a:xfrm>
              <a:off x="1708641" y="2815560"/>
              <a:ext cx="5762400" cy="68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Actividades para garantizar las condiciones para brindar el proceso formativo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3" name="Google Shape;353;p36"/>
          <p:cNvGrpSpPr/>
          <p:nvPr/>
        </p:nvGrpSpPr>
        <p:grpSpPr>
          <a:xfrm>
            <a:off x="7171645" y="2722516"/>
            <a:ext cx="376414" cy="434508"/>
            <a:chOff x="3157188" y="909150"/>
            <a:chExt cx="470400" cy="470400"/>
          </a:xfrm>
        </p:grpSpPr>
        <p:sp>
          <p:nvSpPr>
            <p:cNvPr id="354" name="Google Shape;354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56" name="Google Shape;356;p36"/>
          <p:cNvSpPr txBox="1"/>
          <p:nvPr/>
        </p:nvSpPr>
        <p:spPr>
          <a:xfrm>
            <a:off x="4694412" y="2271275"/>
            <a:ext cx="266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latin typeface="Roboto"/>
                <a:ea typeface="Roboto"/>
                <a:cs typeface="Roboto"/>
                <a:sym typeface="Roboto"/>
              </a:rPr>
              <a:t>2° ETAPA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4518375" y="3088325"/>
            <a:ext cx="2978700" cy="28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Identificación de los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aprendizajes prioritarios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desarrollar de acuerdo con los módulos formativos. 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Luego 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 </a:t>
            </a:r>
            <a:r>
              <a:rPr lang="es-PE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procede  a  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digitalizar los contenidos 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teóricos de estos aprendizajes.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8025100" y="2232825"/>
            <a:ext cx="266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latin typeface="Roboto"/>
                <a:ea typeface="Roboto"/>
                <a:cs typeface="Roboto"/>
                <a:sym typeface="Roboto"/>
              </a:rPr>
              <a:t>3° ETAPA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36"/>
          <p:cNvSpPr txBox="1"/>
          <p:nvPr/>
        </p:nvSpPr>
        <p:spPr>
          <a:xfrm>
            <a:off x="7772875" y="2952150"/>
            <a:ext cx="3066148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Elaboración de la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programación curricular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del período académico según la priorización realizada.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Adaptación de sílabos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diseño de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sesiones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actualización de </a:t>
            </a:r>
            <a:r>
              <a:rPr lang="es-P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contenidos y metodología</a:t>
            </a:r>
            <a:r>
              <a:rPr lang="es-P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990</Words>
  <Application>Microsoft Office PowerPoint</Application>
  <PresentationFormat>Panorámica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Roboto</vt:lpstr>
      <vt:lpstr>Verdana</vt:lpstr>
      <vt:lpstr>Arial</vt:lpstr>
      <vt:lpstr>Roboto Thin</vt:lpstr>
      <vt:lpstr>Tema de Office</vt:lpstr>
      <vt:lpstr>RVM. 087-2020-MINEDU</vt:lpstr>
      <vt:lpstr>MARCO NORMATIVO DE EMERGENCIA</vt:lpstr>
      <vt:lpstr>RVM. 087-2020-MINEDU</vt:lpstr>
      <vt:lpstr>DISPOSICIONES GENERALES</vt:lpstr>
      <vt:lpstr>Disposiciones Específicas</vt:lpstr>
      <vt:lpstr>Gestión Institucional</vt:lpstr>
      <vt:lpstr>Procesos académicos</vt:lpstr>
      <vt:lpstr>Gestión pedagógica</vt:lpstr>
      <vt:lpstr>Gestión pedagógica</vt:lpstr>
      <vt:lpstr>Presentación de PowerPoint</vt:lpstr>
      <vt:lpstr>Presentación de PowerPoint</vt:lpstr>
      <vt:lpstr>Presentación de PowerPoint</vt:lpstr>
      <vt:lpstr>ESTRATEGIA DE FORMACIÓN</vt:lpstr>
      <vt:lpstr>Presentación de PowerPoint</vt:lpstr>
      <vt:lpstr>Gestión docente</vt:lpstr>
      <vt:lpstr>Gestión docente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Tereza</dc:creator>
  <cp:lastModifiedBy>Usuario</cp:lastModifiedBy>
  <cp:revision>35</cp:revision>
  <dcterms:modified xsi:type="dcterms:W3CDTF">2020-04-24T17:35:10Z</dcterms:modified>
</cp:coreProperties>
</file>